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1.jpeg" ContentType="image/jpeg"/>
  <Override PartName="/ppt/media/image12.png" ContentType="image/png"/>
  <Override PartName="/ppt/media/image13.png" ContentType="image/pn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1759050-8752-4E9E-8035-327B3FECA35E}"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5CD474B-87FB-41D8-BA65-CF7F9E3C58D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B2E3066-AE01-4BC7-9BEA-D84668C8658C}"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169F018-19DE-4FEB-9638-DEB3EAEF9CD5}"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C719C22-96CD-4816-84CB-280972F55971}"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969B698-A8B0-4809-B52C-D85D172BAB4C}"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B0DFC2C-6C39-40D8-ACF1-E3893881E72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35708D0-42CC-4667-8CC5-4D6C4ADA3AD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BA95DBD-9D4C-4A5C-A2CF-3DA866B9D46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CF6C64E-F2CE-4ECE-A75D-805BC1BCA39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CFEF29E-81FB-401A-94B5-6D9193EEFF1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F33E9E2-C582-4B1C-9F33-07AD3B4FD77A}"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543FC34-6E49-4EE1-B79F-5D5702E5948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E60FACF-0097-47EF-9392-0671CC3719A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D7803A9-F266-4EBE-9C75-CAA4E401395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3AD3917-B379-450A-AA58-2DCF6D17E7B1}"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FA774E0-E49D-4E80-84B7-DB771E0CAE81}"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8D43577-C635-4FCB-85D7-69E9A95DA507}"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C19EFF0-3FCC-46AB-A144-5306F5B29A79}"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24591A1-A6C3-48DF-9FAB-A2A1D04680E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EC6E8E2-75BE-4D58-927F-EA5EE114FF15}"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6A93E0B-7335-4036-B1D1-4B8C81A29F6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4881D8F-7102-4F9D-A226-E4FD8B95FD0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132ABD3-73DD-4788-BA55-8B568CF620A2}"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097160" cy="3474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8610480" y="6356520"/>
            <a:ext cx="2725560" cy="3474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FD47781E-6603-4E63-8C94-319E83BFC4C5}" type="slidenum">
              <a:rPr b="0" lang="en-IN" sz="1200" spc="-1" strike="noStrike">
                <a:solidFill>
                  <a:srgbClr val="787878"/>
                </a:solidFill>
                <a:latin typeface="Aptos"/>
              </a:rPr>
              <a:t>&lt;number&gt;</a:t>
            </a:fld>
            <a:endParaRPr b="0" lang="en-IN" sz="1200" spc="-1" strike="noStrike">
              <a:latin typeface="Times New Roman"/>
            </a:endParaRPr>
          </a:p>
        </p:txBody>
      </p:sp>
      <p:sp>
        <p:nvSpPr>
          <p:cNvPr id="2" name="PlaceHolder 3"/>
          <p:cNvSpPr>
            <a:spLocks noGrp="1"/>
          </p:cNvSpPr>
          <p:nvPr>
            <p:ph type="dt" idx="3"/>
          </p:nvPr>
        </p:nvSpPr>
        <p:spPr>
          <a:xfrm>
            <a:off x="838080" y="6356520"/>
            <a:ext cx="2725560" cy="3474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097160" cy="3474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5560" cy="3474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208919EB-A24D-4590-8833-07E48E0D4C06}"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5560" cy="3474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38760" cy="749520"/>
          </a:xfrm>
          <a:prstGeom prst="rect">
            <a:avLst/>
          </a:prstGeom>
          <a:noFill/>
          <a:ln w="0">
            <a:noFill/>
          </a:ln>
        </p:spPr>
        <p:style>
          <a:lnRef idx="0"/>
          <a:fillRef idx="0"/>
          <a:effectRef idx="0"/>
          <a:fontRef idx="minor"/>
        </p:style>
      </p:sp>
      <p:sp>
        <p:nvSpPr>
          <p:cNvPr id="83" name="Title 21"/>
          <p:cNvSpPr/>
          <p:nvPr/>
        </p:nvSpPr>
        <p:spPr>
          <a:xfrm>
            <a:off x="1440000" y="900000"/>
            <a:ext cx="9348840" cy="51318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30 September,2024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2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4960" cy="4135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5960" cy="2333520"/>
          </a:xfrm>
          <a:prstGeom prst="rect">
            <a:avLst/>
          </a:prstGeom>
          <a:noFill/>
          <a:ln w="0">
            <a:noFill/>
          </a:ln>
        </p:spPr>
        <p:style>
          <a:lnRef idx="0"/>
          <a:fillRef idx="0"/>
          <a:effectRef idx="0"/>
          <a:fontRef idx="minor"/>
        </p:style>
      </p:sp>
      <p:sp>
        <p:nvSpPr>
          <p:cNvPr id="110" name="Title 6"/>
          <p:cNvSpPr/>
          <p:nvPr/>
        </p:nvSpPr>
        <p:spPr>
          <a:xfrm>
            <a:off x="2160000" y="720000"/>
            <a:ext cx="84513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08120" cy="413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198760" cy="3275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5960" cy="21002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818640" y="1980000"/>
            <a:ext cx="5478120" cy="4100400"/>
          </a:xfrm>
          <a:prstGeom prst="rect">
            <a:avLst/>
          </a:prstGeom>
          <a:ln w="0">
            <a:noFill/>
          </a:ln>
        </p:spPr>
      </p:pic>
      <p:sp>
        <p:nvSpPr>
          <p:cNvPr id="116" name="Title 1"/>
          <p:cNvSpPr/>
          <p:nvPr/>
        </p:nvSpPr>
        <p:spPr>
          <a:xfrm>
            <a:off x="3512520" y="531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pic>
        <p:nvPicPr>
          <p:cNvPr id="117" name="" descr=""/>
          <p:cNvPicPr/>
          <p:nvPr/>
        </p:nvPicPr>
        <p:blipFill>
          <a:blip r:embed="rId2"/>
          <a:stretch/>
        </p:blipFill>
        <p:spPr>
          <a:xfrm>
            <a:off x="7020000" y="1980000"/>
            <a:ext cx="3890160" cy="41187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
          <p:cNvSpPr/>
          <p:nvPr/>
        </p:nvSpPr>
        <p:spPr>
          <a:xfrm>
            <a:off x="2340000" y="2160000"/>
            <a:ext cx="8625960" cy="394596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9" name=""/>
          <p:cNvSpPr/>
          <p:nvPr/>
        </p:nvSpPr>
        <p:spPr>
          <a:xfrm>
            <a:off x="2880000" y="3600000"/>
            <a:ext cx="3225960" cy="15602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20" name="" descr=""/>
          <p:cNvPicPr/>
          <p:nvPr/>
        </p:nvPicPr>
        <p:blipFill>
          <a:blip r:embed="rId1"/>
          <a:stretch/>
        </p:blipFill>
        <p:spPr>
          <a:xfrm>
            <a:off x="5745600" y="2589840"/>
            <a:ext cx="4860360" cy="3336120"/>
          </a:xfrm>
          <a:prstGeom prst="rect">
            <a:avLst/>
          </a:prstGeom>
          <a:ln w="0">
            <a:noFill/>
          </a:ln>
        </p:spPr>
      </p:pic>
      <p:sp>
        <p:nvSpPr>
          <p:cNvPr id="121" name="Title 9"/>
          <p:cNvSpPr/>
          <p:nvPr/>
        </p:nvSpPr>
        <p:spPr>
          <a:xfrm>
            <a:off x="3420000" y="540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33"/>
          <p:cNvSpPr/>
          <p:nvPr/>
        </p:nvSpPr>
        <p:spPr>
          <a:xfrm>
            <a:off x="721080" y="1801080"/>
            <a:ext cx="10614600" cy="4854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260000"/>
            <a:ext cx="10434600" cy="6188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4" name="Title 34"/>
          <p:cNvSpPr/>
          <p:nvPr/>
        </p:nvSpPr>
        <p:spPr>
          <a:xfrm>
            <a:off x="3240000" y="6444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24"/>
          <p:cNvSpPr/>
          <p:nvPr/>
        </p:nvSpPr>
        <p:spPr>
          <a:xfrm>
            <a:off x="900000" y="1800000"/>
            <a:ext cx="10614600" cy="4854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6" name=""/>
          <p:cNvSpPr/>
          <p:nvPr/>
        </p:nvSpPr>
        <p:spPr>
          <a:xfrm>
            <a:off x="1080000" y="1980000"/>
            <a:ext cx="9894600" cy="41259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7" name="Title 25"/>
          <p:cNvSpPr/>
          <p:nvPr/>
        </p:nvSpPr>
        <p:spPr>
          <a:xfrm>
            <a:off x="3240000" y="6444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8" name=""/>
          <p:cNvSpPr/>
          <p:nvPr/>
        </p:nvSpPr>
        <p:spPr>
          <a:xfrm>
            <a:off x="688680" y="2093400"/>
            <a:ext cx="175320" cy="295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45"/>
          <p:cNvSpPr/>
          <p:nvPr/>
        </p:nvSpPr>
        <p:spPr>
          <a:xfrm>
            <a:off x="2340000" y="1800000"/>
            <a:ext cx="7558560" cy="4854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30" name=""/>
          <p:cNvSpPr/>
          <p:nvPr/>
        </p:nvSpPr>
        <p:spPr>
          <a:xfrm>
            <a:off x="2340000" y="1980000"/>
            <a:ext cx="8634600" cy="4125960"/>
          </a:xfrm>
          <a:prstGeom prst="rect">
            <a:avLst/>
          </a:prstGeom>
          <a:noFill/>
          <a:ln w="0">
            <a:noFill/>
          </a:ln>
        </p:spPr>
        <p:style>
          <a:lnRef idx="0"/>
          <a:fillRef idx="0"/>
          <a:effectRef idx="0"/>
          <a:fontRef idx="minor"/>
        </p:style>
      </p:sp>
      <p:sp>
        <p:nvSpPr>
          <p:cNvPr id="131" name="Title 46"/>
          <p:cNvSpPr/>
          <p:nvPr/>
        </p:nvSpPr>
        <p:spPr>
          <a:xfrm>
            <a:off x="3240000" y="6444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1" lang="en-IN" sz="2200" spc="-1" strike="noStrike">
                <a:solidFill>
                  <a:srgbClr val="000000"/>
                </a:solidFill>
                <a:latin typeface="Times New Roman"/>
                <a:ea typeface="DejaVu Sans"/>
              </a:rPr>
              <a:t>Multithreading vs Asynchronous Programming</a:t>
            </a:r>
            <a:endParaRPr b="0" lang="en-IN" sz="2200" spc="-1" strike="noStrike">
              <a:latin typeface="Arial"/>
            </a:endParaRPr>
          </a:p>
        </p:txBody>
      </p:sp>
      <p:sp>
        <p:nvSpPr>
          <p:cNvPr id="132" name=""/>
          <p:cNvSpPr/>
          <p:nvPr/>
        </p:nvSpPr>
        <p:spPr>
          <a:xfrm>
            <a:off x="688680" y="2093400"/>
            <a:ext cx="175320" cy="295560"/>
          </a:xfrm>
          <a:prstGeom prst="rect">
            <a:avLst/>
          </a:prstGeom>
          <a:noFill/>
          <a:ln w="0">
            <a:noFill/>
          </a:ln>
        </p:spPr>
        <p:style>
          <a:lnRef idx="0"/>
          <a:fillRef idx="0"/>
          <a:effectRef idx="0"/>
          <a:fontRef idx="minor"/>
        </p:style>
      </p:sp>
      <p:graphicFrame>
        <p:nvGraphicFramePr>
          <p:cNvPr id="133" name=""/>
          <p:cNvGraphicFramePr/>
          <p:nvPr/>
        </p:nvGraphicFramePr>
        <p:xfrm>
          <a:off x="3743280" y="2562840"/>
          <a:ext cx="5075280" cy="3412440"/>
        </p:xfrm>
        <a:graphic>
          <a:graphicData uri="http://schemas.openxmlformats.org/drawingml/2006/table">
            <a:tbl>
              <a:tblPr/>
              <a:tblGrid>
                <a:gridCol w="1691640"/>
                <a:gridCol w="1691640"/>
                <a:gridCol w="1692360"/>
              </a:tblGrid>
              <a:tr h="624600">
                <a:tc>
                  <a:txBody>
                    <a:bodyPr lIns="90000" rIns="90000" anchor="t">
                      <a:noAutofit/>
                    </a:bodyPr>
                    <a:p>
                      <a:pPr>
                        <a:lnSpc>
                          <a:spcPct val="100000"/>
                        </a:lnSpc>
                        <a:buNone/>
                      </a:pPr>
                      <a:r>
                        <a:rPr b="1" lang="en-IN" sz="1200" spc="-1" strike="noStrike">
                          <a:latin typeface="Times New Roman"/>
                        </a:rPr>
                        <a:t>Feature</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Multithreading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200" spc="-1" strike="noStrike">
                          <a:latin typeface="Times New Roman"/>
                        </a:rPr>
                        <a:t>Asynchronous Programming</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29800">
                <a:tc>
                  <a:txBody>
                    <a:bodyPr lIns="90000" rIns="90000" anchor="t">
                      <a:noAutofit/>
                    </a:bodyPr>
                    <a:p>
                      <a:pPr>
                        <a:lnSpc>
                          <a:spcPct val="100000"/>
                        </a:lnSpc>
                        <a:buNone/>
                      </a:pPr>
                      <a:r>
                        <a:rPr b="0" lang="en-IN" sz="1200" spc="-1" strike="noStrike">
                          <a:latin typeface="Times New Roman"/>
                        </a:rPr>
                        <a:t>Focus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CPU-bound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I/O-bound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79600">
                <a:tc>
                  <a:txBody>
                    <a:bodyPr lIns="90000" rIns="90000" anchor="t">
                      <a:noAutofit/>
                    </a:bodyPr>
                    <a:p>
                      <a:pPr>
                        <a:lnSpc>
                          <a:spcPct val="100000"/>
                        </a:lnSpc>
                        <a:buNone/>
                      </a:pPr>
                      <a:r>
                        <a:rPr b="0" lang="en-IN" sz="1200" spc="-1" strike="noStrike">
                          <a:latin typeface="Times New Roman"/>
                        </a:rPr>
                        <a:t>Execution Model</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Concurrent execution of multiple threads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Non-blocking execution of tasks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nchor="t">
                      <a:noAutofit/>
                    </a:bodyPr>
                    <a:p>
                      <a:pPr>
                        <a:lnSpc>
                          <a:spcPct val="100000"/>
                        </a:lnSpc>
                        <a:buNone/>
                      </a:pPr>
                      <a:r>
                        <a:rPr b="0" lang="en-IN" sz="1200" spc="-1" strike="noStrike">
                          <a:latin typeface="Times New Roman"/>
                        </a:rPr>
                        <a:t>Resource Utilization</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Effective use of multiple cores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200" spc="-1" strike="noStrike">
                          <a:latin typeface="Times New Roman"/>
                        </a:rPr>
                        <a:t>Efficient use of a single thread</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9000">
                <a:tc>
                  <a:txBody>
                    <a:bodyPr lIns="90000" rIns="90000" anchor="t">
                      <a:noAutofit/>
                    </a:bodyPr>
                    <a:p>
                      <a:pPr>
                        <a:lnSpc>
                          <a:spcPct val="100000"/>
                        </a:lnSpc>
                        <a:buNone/>
                      </a:pPr>
                      <a:r>
                        <a:rPr b="0" lang="en-IN" sz="1200" spc="-1" strike="noStrike">
                          <a:latin typeface="Times New Roman"/>
                        </a:rPr>
                        <a:t>Complexity</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Higher due to thread management</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200" spc="-1" strike="noStrike">
                          <a:latin typeface="Times New Roman"/>
                        </a:rPr>
                        <a:t>Can be higher due to callback hell or complex async flows</a:t>
                      </a:r>
                      <a:endParaRPr b="0" lang="en-IN"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5"/>
          <p:cNvSpPr/>
          <p:nvPr/>
        </p:nvSpPr>
        <p:spPr>
          <a:xfrm>
            <a:off x="3656160" y="531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5" name="" descr=""/>
          <p:cNvPicPr/>
          <p:nvPr/>
        </p:nvPicPr>
        <p:blipFill>
          <a:blip r:embed="rId1"/>
          <a:stretch/>
        </p:blipFill>
        <p:spPr>
          <a:xfrm>
            <a:off x="2520000" y="2021760"/>
            <a:ext cx="7130880" cy="42660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le 10"/>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7" name="Title 19"/>
          <p:cNvSpPr/>
          <p:nvPr/>
        </p:nvSpPr>
        <p:spPr>
          <a:xfrm>
            <a:off x="1440000" y="1620000"/>
            <a:ext cx="9888120" cy="4848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5960" cy="753480"/>
          </a:xfrm>
          <a:prstGeom prst="rect">
            <a:avLst/>
          </a:prstGeom>
          <a:noFill/>
          <a:ln w="0">
            <a:noFill/>
          </a:ln>
        </p:spPr>
        <p:style>
          <a:lnRef idx="0"/>
          <a:fillRef idx="0"/>
          <a:effectRef idx="0"/>
          <a:fontRef idx="minor"/>
        </p:style>
      </p:sp>
      <p:sp>
        <p:nvSpPr>
          <p:cNvPr id="85" name="Title 2"/>
          <p:cNvSpPr/>
          <p:nvPr/>
        </p:nvSpPr>
        <p:spPr>
          <a:xfrm>
            <a:off x="3600000" y="891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3960" cy="2148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le 37"/>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Forms</a:t>
            </a:r>
            <a:endParaRPr b="0" lang="en-IN" sz="3600" spc="-1" strike="noStrike">
              <a:latin typeface="Arial"/>
            </a:endParaRPr>
          </a:p>
        </p:txBody>
      </p:sp>
      <p:sp>
        <p:nvSpPr>
          <p:cNvPr id="139" name="Title 38"/>
          <p:cNvSpPr/>
          <p:nvPr/>
        </p:nvSpPr>
        <p:spPr>
          <a:xfrm>
            <a:off x="1440000" y="1620000"/>
            <a:ext cx="9888120" cy="4848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forms can be either “controlled” or “uncontrolled.”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Controlled forms</a:t>
            </a:r>
            <a:r>
              <a:rPr b="0" lang="en-IN" sz="1600" spc="-1" strike="noStrike">
                <a:solidFill>
                  <a:srgbClr val="000000"/>
                </a:solidFill>
                <a:latin typeface="Times New Roman"/>
                <a:ea typeface="DejaVu Sans"/>
              </a:rPr>
              <a:t> store input values in React state. Each input’s value is set on every re-render from that state.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This approach allows for complex validation. For example, you can check if an email address is properly formatted or if a password meets complexity requirements or formatting phone numbers.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You can conditionally enable or disable form fields based on other inputs.For instance, showing additional fields when a user selects a specific option from a dropdown.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Uncontrolled forms</a:t>
            </a:r>
            <a:r>
              <a:rPr b="0" lang="en-IN" sz="1600" spc="-1" strike="noStrike">
                <a:solidFill>
                  <a:srgbClr val="000000"/>
                </a:solidFill>
                <a:latin typeface="Times New Roman"/>
                <a:ea typeface="DejaVu Sans"/>
              </a:rPr>
              <a:t> don’t store input values in state. They rely on native HTML form behavior.</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Frequent re-renders (may impact performance).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Difficulty handling dynamic forms with varying field counts.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Workarounds exist, but they add complexity.</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itle 40"/>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Router</a:t>
            </a:r>
            <a:endParaRPr b="0" lang="en-IN" sz="3600" spc="-1" strike="noStrike">
              <a:latin typeface="Arial"/>
            </a:endParaRPr>
          </a:p>
        </p:txBody>
      </p:sp>
      <p:sp>
        <p:nvSpPr>
          <p:cNvPr id="141" name="Title 41"/>
          <p:cNvSpPr/>
          <p:nvPr/>
        </p:nvSpPr>
        <p:spPr>
          <a:xfrm>
            <a:off x="1440000" y="1620000"/>
            <a:ext cx="9888120" cy="48481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3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Single Page Application (SPA)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is commonly used to build Single Page Applications (SPAs), where different parts of the application are dynamically rendered without reloading the entire page. React Router enables you to manage this dynamic navigation effectively.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URL-Based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Router allows you to associate specific URLs with different components or views in your application.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Nested Routes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supports nested routing, allowing you to create complex routing hierarchies where routes can be nested within other routes. This is useful for creating layouts and managing components that need to be displayed within other components.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Route Parameters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allows you to capture and use dynamic parameters in URLs, making it easier to handle things like user profiles (/users/:userId) or product pages (/products/:productId).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Conditional Rendering</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With React Router, you can conditionally render different components based on the current URL. This makes it easier to manage which parts of your app are visible at any given time.</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itle 28"/>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43" name="Title 30"/>
          <p:cNvSpPr/>
          <p:nvPr/>
        </p:nvSpPr>
        <p:spPr>
          <a:xfrm>
            <a:off x="1440000" y="1620000"/>
            <a:ext cx="8624880" cy="4754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le 31"/>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5" name="Title 32"/>
          <p:cNvSpPr/>
          <p:nvPr/>
        </p:nvSpPr>
        <p:spPr>
          <a:xfrm>
            <a:off x="1260000" y="1980000"/>
            <a:ext cx="9894240" cy="4574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itle 35"/>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7" name="Title 36"/>
          <p:cNvSpPr/>
          <p:nvPr/>
        </p:nvSpPr>
        <p:spPr>
          <a:xfrm>
            <a:off x="1260000" y="1800000"/>
            <a:ext cx="9534600" cy="4494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itle 11"/>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t>
            </a:r>
            <a:endParaRPr b="0" lang="en-IN" sz="3600" spc="-1" strike="noStrike">
              <a:latin typeface="Arial"/>
            </a:endParaRPr>
          </a:p>
        </p:txBody>
      </p:sp>
      <p:sp>
        <p:nvSpPr>
          <p:cNvPr id="149" name="Title 44"/>
          <p:cNvSpPr/>
          <p:nvPr/>
        </p:nvSpPr>
        <p:spPr>
          <a:xfrm>
            <a:off x="1980000" y="2160000"/>
            <a:ext cx="8638200" cy="40348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Portals for Overlays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Use React Portals to render 2D HTML elements like UI controls or overlays on top of your 3D canvas. This is great for adding interactive controls without affecting the 3D scene.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Utilize Memoization (React.memo, useMemo, useCallback) to optimize re-rendering and avoid unnecessary recalculations, especially when managing complex 3D scenes with many objects</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le 42"/>
          <p:cNvSpPr/>
          <p:nvPr/>
        </p:nvSpPr>
        <p:spPr>
          <a:xfrm>
            <a:off x="3240000" y="35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vs Next</a:t>
            </a:r>
            <a:endParaRPr b="0" lang="en-IN" sz="3600" spc="-1" strike="noStrike">
              <a:latin typeface="Arial"/>
            </a:endParaRPr>
          </a:p>
        </p:txBody>
      </p:sp>
      <p:sp>
        <p:nvSpPr>
          <p:cNvPr id="151" name="Title 43"/>
          <p:cNvSpPr/>
          <p:nvPr/>
        </p:nvSpPr>
        <p:spPr>
          <a:xfrm>
            <a:off x="360000" y="1620000"/>
            <a:ext cx="11337840" cy="5055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Next.js</a:t>
            </a:r>
            <a:r>
              <a:rPr b="0" lang="en-IN" sz="1400" spc="-1" strike="noStrike">
                <a:solidFill>
                  <a:srgbClr val="000000"/>
                </a:solidFill>
                <a:latin typeface="Times New Roman"/>
                <a:ea typeface="DejaVu Sans"/>
              </a:rPr>
              <a:t>: A React framework that provides built-in features for server-side rendering (SSR), static site generation (SSG), routing, and more. It enhances React's capabilities and offers a comprehensive toolset for building production-ready web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Built on React</a:t>
            </a:r>
            <a:r>
              <a:rPr b="0" lang="en-IN" sz="1400" spc="-1" strike="noStrike">
                <a:solidFill>
                  <a:srgbClr val="000000"/>
                </a:solidFill>
                <a:latin typeface="Times New Roman"/>
                <a:ea typeface="DejaVu Sans"/>
              </a:rPr>
              <a:t>: Next.js uses React as its core library for building user interfaces. All the components and hooks you write in Next.js are standard React components and hooks. </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uses React at its core for rendering components.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is not a replacement for React but an enhancement. It builds upon React's component-based architecture to provide a more complete solution for building high-performance, SEO-friendly, full-stack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Additional Features: While React focuses on building UI components, Next.js extends this by adding capabilities like:</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Server-Side Rendering (SSR)</a:t>
            </a:r>
            <a:r>
              <a:rPr b="0" lang="en-IN" sz="1400" spc="-1" strike="noStrike">
                <a:solidFill>
                  <a:srgbClr val="000000"/>
                </a:solidFill>
                <a:latin typeface="Times New Roman"/>
                <a:ea typeface="DejaVu Sans"/>
              </a:rPr>
              <a:t>: Allows pages to be pre-rendered on the server, improving initial page load times and SEO.</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Static Site Generation (SSG)</a:t>
            </a:r>
            <a:r>
              <a:rPr b="0" lang="en-IN" sz="1400" spc="-1" strike="noStrike">
                <a:solidFill>
                  <a:srgbClr val="000000"/>
                </a:solidFill>
                <a:latin typeface="Times New Roman"/>
                <a:ea typeface="DejaVu Sans"/>
              </a:rPr>
              <a:t>: Generates static HTML for pages at build time, offering fast load speeds for content that doesn't change frequently(e.g. blogs, documentation, marketing pages and etc).</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API Routes</a:t>
            </a:r>
            <a:r>
              <a:rPr b="0" lang="en-IN" sz="1400" spc="-1" strike="noStrike">
                <a:solidFill>
                  <a:srgbClr val="000000"/>
                </a:solidFill>
                <a:latin typeface="Times New Roman"/>
                <a:ea typeface="DejaVu Sans"/>
              </a:rPr>
              <a:t>: Lets you create backend API endpoints directly in the application, eliminating the need for a separate backend server for simple API functionalities.</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File-based Routing</a:t>
            </a:r>
            <a:r>
              <a:rPr b="0" lang="en-IN" sz="1400" spc="-1" strike="noStrike">
                <a:solidFill>
                  <a:srgbClr val="000000"/>
                </a:solidFill>
                <a:latin typeface="Times New Roman"/>
                <a:ea typeface="DejaVu Sans"/>
              </a:rPr>
              <a:t>: Simplifies routing by using the file and folder structure within the pages directory, unlike React, which requires libraries like React Router for manual route setup.</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Automatic Code Splitting</a:t>
            </a:r>
            <a:r>
              <a:rPr b="0" lang="en-IN" sz="1400" spc="-1" strike="noStrike">
                <a:solidFill>
                  <a:srgbClr val="000000"/>
                </a:solidFill>
                <a:latin typeface="Times New Roman"/>
                <a:ea typeface="DejaVu Sans"/>
              </a:rPr>
              <a:t>: Next.js optimizes the application by automatically splitting code, ensuring only necessary components are loaded, which enhances performance.</a:t>
            </a:r>
            <a:endParaRPr b="0" lang="en-IN" sz="1400" spc="-1" strike="noStrike">
              <a:latin typeface="Arial"/>
            </a:endParaRPr>
          </a:p>
          <a:p>
            <a:pPr>
              <a:lnSpc>
                <a:spcPct val="100000"/>
              </a:lnSpc>
              <a:spcAft>
                <a:spcPts val="1054"/>
              </a:spcAft>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itle 47"/>
          <p:cNvSpPr/>
          <p:nvPr/>
        </p:nvSpPr>
        <p:spPr>
          <a:xfrm>
            <a:off x="724680" y="450360"/>
            <a:ext cx="10614600" cy="5957280"/>
          </a:xfrm>
          <a:prstGeom prst="roundRect">
            <a:avLst>
              <a:gd name="adj" fmla="val 17332"/>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53" name=""/>
          <p:cNvSpPr/>
          <p:nvPr/>
        </p:nvSpPr>
        <p:spPr>
          <a:xfrm>
            <a:off x="1083240" y="806760"/>
            <a:ext cx="10255680" cy="6188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promise objects not in Java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 doesn't need a direct equivalent of JavaScript's Promise because it has its own concurrency mechanisms like </a:t>
            </a:r>
            <a:r>
              <a:rPr b="1" lang="en-IN" sz="1200" spc="-1" strike="noStrike">
                <a:solidFill>
                  <a:srgbClr val="000000"/>
                </a:solidFill>
                <a:latin typeface="Times New Roman"/>
                <a:ea typeface="DejaVu Sans"/>
              </a:rPr>
              <a:t>java.util.concurrent package</a:t>
            </a:r>
            <a:r>
              <a:rPr b="0" lang="en-IN" sz="1200" spc="-1" strike="noStrike">
                <a:solidFill>
                  <a:srgbClr val="000000"/>
                </a:solidFill>
                <a:latin typeface="Times New Roman"/>
                <a:ea typeface="DejaVu Sans"/>
              </a:rPr>
              <a:t>, which includes things like </a:t>
            </a:r>
            <a:r>
              <a:rPr b="1" lang="en-IN" sz="1200" spc="-1" strike="noStrike">
                <a:solidFill>
                  <a:srgbClr val="000000"/>
                </a:solidFill>
                <a:latin typeface="Times New Roman"/>
                <a:ea typeface="DejaVu Sans"/>
              </a:rPr>
              <a:t>Futures, ExecutorService, CountDownLatch</a:t>
            </a:r>
            <a:r>
              <a:rPr b="0" lang="en-IN" sz="1200" spc="-1" strike="noStrike">
                <a:solidFill>
                  <a:srgbClr val="000000"/>
                </a:solidFill>
                <a:latin typeface="Times New Roman"/>
                <a:ea typeface="DejaVu Sans"/>
              </a:rPr>
              <a:t>, and </a:t>
            </a:r>
            <a:r>
              <a:rPr b="1" lang="en-IN" sz="1200" spc="-1" strike="noStrike">
                <a:solidFill>
                  <a:srgbClr val="000000"/>
                </a:solidFill>
                <a:latin typeface="Times New Roman"/>
                <a:ea typeface="DejaVu Sans"/>
              </a:rPr>
              <a:t>CyclicBarrier</a:t>
            </a:r>
            <a:r>
              <a:rPr b="0" lang="en-IN" sz="1200" spc="-1" strike="noStrike">
                <a:solidFill>
                  <a:srgbClr val="000000"/>
                </a:solidFill>
                <a:latin typeface="Times New Roman"/>
                <a:ea typeface="DejaVu Sans"/>
              </a:rPr>
              <a:t>, which are well-suited for handling asynchronous programming in a multi-threaded environment</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express js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Express.js is used because it simplifies Node.js web development, provides powerful routing, middleware capabilities, and easy database integration.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It’s highly flexible and minimal, giving developers full control over the structure and tools they want to use.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Whether you’re building APIs, static websites, or real-time applications, Express.js provides a simple, efficient framework to manage the backend operations of a Node.js application.</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How can we implement MVC  in react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Model: Represents the application’s data or business logic. This could include state management systems like Redux, or simple state within React components.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View: The UI of the application, typically handled by React components that render based on the current state of the Model.</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Controller: Manages the interaction between the user and the Model, updates the Model based on user input, and instructs the View to re-render as needed. In a React context, this can be React components, custom hooks, or methods that handle logic and events.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 </a:t>
            </a:r>
            <a:r>
              <a:rPr b="1" lang="en-IN" sz="1200" spc="-1" strike="noStrike">
                <a:solidFill>
                  <a:srgbClr val="000000"/>
                </a:solidFill>
                <a:latin typeface="Times New Roman"/>
                <a:ea typeface="DejaVu Sans"/>
              </a:rPr>
              <a:t>Dependency Injection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React doesn’t use Dependency Injection because it relies on props, context, and hooks to manage dependencies and shared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Context API provides a built-in mechanism to share services or global data across components, similar to DI in other frameworks.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React's simplicity, explicit data flow, and reliance on composition make DI unnecessary.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le 20"/>
          <p:cNvSpPr/>
          <p:nvPr/>
        </p:nvSpPr>
        <p:spPr>
          <a:xfrm>
            <a:off x="1440000" y="2331360"/>
            <a:ext cx="9178200" cy="4146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55" name=""/>
          <p:cNvSpPr/>
          <p:nvPr/>
        </p:nvSpPr>
        <p:spPr>
          <a:xfrm>
            <a:off x="1620000" y="2700000"/>
            <a:ext cx="8998200" cy="341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comes with a wide range of ready-to-use, high-quality UI components </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These components are consistent, well-tested, and follow </a:t>
            </a:r>
            <a:r>
              <a:rPr b="1" lang="en-IN" sz="1600" spc="-1" strike="noStrike">
                <a:solidFill>
                  <a:srgbClr val="000000"/>
                </a:solidFill>
                <a:latin typeface="Times New Roman"/>
                <a:ea typeface="DejaVu Sans"/>
              </a:rPr>
              <a:t>Material Design guidelines</a:t>
            </a:r>
            <a:r>
              <a:rPr b="0" lang="en-IN" sz="1600" spc="-1" strike="noStrike">
                <a:solidFill>
                  <a:srgbClr val="000000"/>
                </a:solidFill>
                <a:latin typeface="Times New Roman"/>
                <a:ea typeface="DejaVu Sans"/>
              </a:rPr>
              <a:t>, which saves development time and ensures a professional look.</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provides a powerful grid system and breakpoints utilities to create responsive layouts that adjust across different screen sizes.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 components are built with best practices for keyboard navigation and screen readers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TypeScript Support, Dark Mode Support</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56" name="Title 14"/>
          <p:cNvSpPr/>
          <p:nvPr/>
        </p:nvSpPr>
        <p:spPr>
          <a:xfrm>
            <a:off x="3060000" y="540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7"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8" name="Title 1"/>
          <p:cNvSpPr/>
          <p:nvPr/>
        </p:nvSpPr>
        <p:spPr>
          <a:xfrm>
            <a:off x="3420000" y="531000"/>
            <a:ext cx="509940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5960" cy="1882080"/>
          </a:xfrm>
          <a:prstGeom prst="rect">
            <a:avLst/>
          </a:prstGeom>
          <a:noFill/>
          <a:ln w="0">
            <a:noFill/>
          </a:ln>
        </p:spPr>
        <p:style>
          <a:lnRef idx="0"/>
          <a:fillRef idx="0"/>
          <a:effectRef idx="0"/>
          <a:fontRef idx="minor"/>
        </p:style>
      </p:sp>
      <p:sp>
        <p:nvSpPr>
          <p:cNvPr id="88" name="Title 3"/>
          <p:cNvSpPr/>
          <p:nvPr/>
        </p:nvSpPr>
        <p:spPr>
          <a:xfrm>
            <a:off x="3060000" y="720000"/>
            <a:ext cx="522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89200" cy="29930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28240" cy="1658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
          <p:cNvSpPr/>
          <p:nvPr/>
        </p:nvSpPr>
        <p:spPr>
          <a:xfrm>
            <a:off x="642960" y="1679040"/>
            <a:ext cx="10911240" cy="48250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60" name=""/>
          <p:cNvSpPr/>
          <p:nvPr/>
        </p:nvSpPr>
        <p:spPr>
          <a:xfrm>
            <a:off x="1088640" y="3273480"/>
            <a:ext cx="3225960" cy="15602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61" name="" descr=""/>
          <p:cNvPicPr/>
          <p:nvPr/>
        </p:nvPicPr>
        <p:blipFill>
          <a:blip r:embed="rId1"/>
          <a:stretch/>
        </p:blipFill>
        <p:spPr>
          <a:xfrm>
            <a:off x="4886640" y="2035800"/>
            <a:ext cx="5886720" cy="4145400"/>
          </a:xfrm>
          <a:prstGeom prst="rect">
            <a:avLst/>
          </a:prstGeom>
          <a:ln w="0">
            <a:noFill/>
          </a:ln>
        </p:spPr>
      </p:pic>
      <p:sp>
        <p:nvSpPr>
          <p:cNvPr id="162" name="Title 29"/>
          <p:cNvSpPr/>
          <p:nvPr/>
        </p:nvSpPr>
        <p:spPr>
          <a:xfrm>
            <a:off x="3060000" y="360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
          <p:cNvSpPr/>
          <p:nvPr/>
        </p:nvSpPr>
        <p:spPr>
          <a:xfrm>
            <a:off x="642960" y="1679040"/>
            <a:ext cx="10911240" cy="48250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64" name=""/>
          <p:cNvSpPr/>
          <p:nvPr/>
        </p:nvSpPr>
        <p:spPr>
          <a:xfrm>
            <a:off x="920520" y="2929320"/>
            <a:ext cx="3607920" cy="21693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65" name="Title 12"/>
          <p:cNvSpPr/>
          <p:nvPr/>
        </p:nvSpPr>
        <p:spPr>
          <a:xfrm>
            <a:off x="3060000" y="360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66" name="" descr=""/>
          <p:cNvPicPr/>
          <p:nvPr/>
        </p:nvPicPr>
        <p:blipFill>
          <a:blip r:embed="rId1"/>
          <a:stretch/>
        </p:blipFill>
        <p:spPr>
          <a:xfrm>
            <a:off x="4680000" y="1980000"/>
            <a:ext cx="6760440" cy="40935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7"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68" name="Title 13"/>
          <p:cNvSpPr/>
          <p:nvPr/>
        </p:nvSpPr>
        <p:spPr>
          <a:xfrm>
            <a:off x="3060000" y="531000"/>
            <a:ext cx="610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5960" cy="1882080"/>
          </a:xfrm>
          <a:prstGeom prst="rect">
            <a:avLst/>
          </a:prstGeom>
          <a:noFill/>
          <a:ln w="0">
            <a:noFill/>
          </a:ln>
        </p:spPr>
        <p:style>
          <a:lnRef idx="0"/>
          <a:fillRef idx="0"/>
          <a:effectRef idx="0"/>
          <a:fontRef idx="minor"/>
        </p:style>
      </p:sp>
      <p:sp>
        <p:nvSpPr>
          <p:cNvPr id="92" name="Title 23"/>
          <p:cNvSpPr/>
          <p:nvPr/>
        </p:nvSpPr>
        <p:spPr>
          <a:xfrm>
            <a:off x="3420000" y="720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28240" cy="165852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87080" cy="4903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5960" cy="214596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0600" cy="4869720"/>
          </a:xfrm>
          <a:prstGeom prst="rect">
            <a:avLst/>
          </a:prstGeom>
          <a:ln w="0">
            <a:noFill/>
          </a:ln>
        </p:spPr>
      </p:pic>
      <p:sp>
        <p:nvSpPr>
          <p:cNvPr id="97" name="Title 22"/>
          <p:cNvSpPr/>
          <p:nvPr/>
        </p:nvSpPr>
        <p:spPr>
          <a:xfrm>
            <a:off x="3763800" y="540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5280" cy="46911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39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57880" cy="3952800"/>
          </a:xfrm>
          <a:prstGeom prst="rect">
            <a:avLst/>
          </a:prstGeom>
          <a:ln w="0">
            <a:noFill/>
          </a:ln>
        </p:spPr>
      </p:pic>
      <p:pic>
        <p:nvPicPr>
          <p:cNvPr id="102" name="" descr=""/>
          <p:cNvPicPr/>
          <p:nvPr/>
        </p:nvPicPr>
        <p:blipFill>
          <a:blip r:embed="rId2"/>
          <a:stretch/>
        </p:blipFill>
        <p:spPr>
          <a:xfrm>
            <a:off x="6120000" y="2340000"/>
            <a:ext cx="4849200" cy="3412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5640" cy="5299920"/>
          </a:xfrm>
          <a:prstGeom prst="rect">
            <a:avLst/>
          </a:prstGeom>
          <a:ln w="0">
            <a:noFill/>
          </a:ln>
        </p:spPr>
      </p:pic>
      <p:sp>
        <p:nvSpPr>
          <p:cNvPr id="104" name="Title 7"/>
          <p:cNvSpPr/>
          <p:nvPr/>
        </p:nvSpPr>
        <p:spPr>
          <a:xfrm>
            <a:off x="3060000" y="531000"/>
            <a:ext cx="592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27760" cy="8967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1720" cy="5211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4614</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2024-09-30T14:24:57Z</dcterms:modified>
  <cp:revision>138</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